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6604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4064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488" y="2173724"/>
            <a:ext cx="4919305" cy="388215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80190" y="1865828"/>
            <a:ext cx="7556421" cy="20540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087"/>
              </a:lnSpc>
              <a:buNone/>
            </a:pPr>
            <a:r>
              <a:rPr lang="en-US" sz="647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Introduction to Linux Architecture</a:t>
            </a:r>
            <a:endParaRPr lang="en-US" sz="6470" dirty="0"/>
          </a:p>
        </p:txBody>
      </p:sp>
      <p:sp>
        <p:nvSpPr>
          <p:cNvPr id="7" name="Text 2"/>
          <p:cNvSpPr/>
          <p:nvPr/>
        </p:nvSpPr>
        <p:spPr>
          <a:xfrm>
            <a:off x="6280190" y="4260056"/>
            <a:ext cx="7556421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Linux is a free and open-source operating system known for its flexibility and stability. Its architecture is comprised of various layers that work together to manage resources and provide a user-friendly interface.</a:t>
            </a:r>
            <a:endParaRPr lang="en-US" sz="1786" dirty="0"/>
          </a:p>
        </p:txBody>
      </p:sp>
      <p:sp>
        <p:nvSpPr>
          <p:cNvPr id="8" name="Shape 3"/>
          <p:cNvSpPr/>
          <p:nvPr/>
        </p:nvSpPr>
        <p:spPr>
          <a:xfrm>
            <a:off x="6280190" y="5983724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793790" y="1603177"/>
            <a:ext cx="5954197" cy="7442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860"/>
              </a:lnSpc>
              <a:buNone/>
            </a:pPr>
            <a:r>
              <a:rPr lang="en-US" sz="4688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Kernel Architecture</a:t>
            </a:r>
            <a:endParaRPr lang="en-US" sz="4688" dirty="0"/>
          </a:p>
        </p:txBody>
      </p:sp>
      <p:sp>
        <p:nvSpPr>
          <p:cNvPr id="5" name="Text 2"/>
          <p:cNvSpPr/>
          <p:nvPr/>
        </p:nvSpPr>
        <p:spPr>
          <a:xfrm>
            <a:off x="793790" y="2801064"/>
            <a:ext cx="13042821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Linux kernel is the core of the operating system, responsible for managing the hardware and providing basic services. It's a complex piece of software, containing modules for memory management, process scheduling, and file system access.</a:t>
            </a:r>
            <a:endParaRPr lang="en-US" sz="1786" dirty="0"/>
          </a:p>
        </p:txBody>
      </p:sp>
      <p:sp>
        <p:nvSpPr>
          <p:cNvPr id="6" name="Text 3"/>
          <p:cNvSpPr/>
          <p:nvPr/>
        </p:nvSpPr>
        <p:spPr>
          <a:xfrm>
            <a:off x="793790" y="4371737"/>
            <a:ext cx="2977039" cy="3720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30"/>
              </a:lnSpc>
              <a:buNone/>
            </a:pPr>
            <a:r>
              <a:rPr lang="en-US" sz="2344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Kernel Modules</a:t>
            </a:r>
            <a:endParaRPr lang="en-US" sz="2344" dirty="0"/>
          </a:p>
        </p:txBody>
      </p:sp>
      <p:sp>
        <p:nvSpPr>
          <p:cNvPr id="7" name="Text 4"/>
          <p:cNvSpPr/>
          <p:nvPr/>
        </p:nvSpPr>
        <p:spPr>
          <a:xfrm>
            <a:off x="793790" y="4970621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kernel is built as a modular system, allowing for features to be added or removed dynamically.</a:t>
            </a:r>
            <a:endParaRPr lang="en-US" sz="1786" dirty="0"/>
          </a:p>
        </p:txBody>
      </p:sp>
      <p:sp>
        <p:nvSpPr>
          <p:cNvPr id="8" name="Text 5"/>
          <p:cNvSpPr/>
          <p:nvPr/>
        </p:nvSpPr>
        <p:spPr>
          <a:xfrm>
            <a:off x="5332928" y="4371737"/>
            <a:ext cx="2977039" cy="3720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30"/>
              </a:lnSpc>
              <a:buNone/>
            </a:pPr>
            <a:r>
              <a:rPr lang="en-US" sz="2344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System Calls</a:t>
            </a:r>
            <a:endParaRPr lang="en-US" sz="2344" dirty="0"/>
          </a:p>
        </p:txBody>
      </p:sp>
      <p:sp>
        <p:nvSpPr>
          <p:cNvPr id="9" name="Text 6"/>
          <p:cNvSpPr/>
          <p:nvPr/>
        </p:nvSpPr>
        <p:spPr>
          <a:xfrm>
            <a:off x="5332928" y="4970621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programs interact with the kernel through system calls, which are carefully defined interfaces to the kernel's functionality.</a:t>
            </a:r>
            <a:endParaRPr lang="en-US" sz="1786" dirty="0"/>
          </a:p>
        </p:txBody>
      </p:sp>
      <p:sp>
        <p:nvSpPr>
          <p:cNvPr id="10" name="Text 7"/>
          <p:cNvSpPr/>
          <p:nvPr/>
        </p:nvSpPr>
        <p:spPr>
          <a:xfrm>
            <a:off x="9872067" y="4371737"/>
            <a:ext cx="2977039" cy="3720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30"/>
              </a:lnSpc>
              <a:buNone/>
            </a:pPr>
            <a:r>
              <a:rPr lang="en-US" sz="2344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Kernel Space</a:t>
            </a:r>
            <a:endParaRPr lang="en-US" sz="2344" dirty="0"/>
          </a:p>
        </p:txBody>
      </p:sp>
      <p:sp>
        <p:nvSpPr>
          <p:cNvPr id="11" name="Text 8"/>
          <p:cNvSpPr/>
          <p:nvPr/>
        </p:nvSpPr>
        <p:spPr>
          <a:xfrm>
            <a:off x="9872067" y="4970621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kernel runs in a protected space known as kernel space, separate from user applications.</a:t>
            </a:r>
            <a:endParaRPr lang="en-US" sz="1786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651" y="2716649"/>
            <a:ext cx="4971098" cy="279630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07443" y="897731"/>
            <a:ext cx="5408295" cy="6759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23"/>
              </a:lnSpc>
              <a:buNone/>
            </a:pPr>
            <a:r>
              <a:rPr lang="en-US" sz="4259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Process Management</a:t>
            </a:r>
            <a:endParaRPr lang="en-US" sz="4259" dirty="0"/>
          </a:p>
        </p:txBody>
      </p:sp>
      <p:sp>
        <p:nvSpPr>
          <p:cNvPr id="7" name="Text 2"/>
          <p:cNvSpPr/>
          <p:nvPr/>
        </p:nvSpPr>
        <p:spPr>
          <a:xfrm>
            <a:off x="6207443" y="1882616"/>
            <a:ext cx="7701915" cy="9886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96"/>
              </a:lnSpc>
              <a:buNone/>
            </a:pPr>
            <a:r>
              <a:rPr lang="en-US" sz="162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 management in Linux involves creating, scheduling, and terminating processes. It ensures that multiple programs can run concurrently, sharing the system's resources effectively.</a:t>
            </a:r>
            <a:endParaRPr lang="en-US" sz="1622" dirty="0"/>
          </a:p>
        </p:txBody>
      </p:sp>
      <p:sp>
        <p:nvSpPr>
          <p:cNvPr id="8" name="Shape 3"/>
          <p:cNvSpPr/>
          <p:nvPr/>
        </p:nvSpPr>
        <p:spPr>
          <a:xfrm>
            <a:off x="6207443" y="3334703"/>
            <a:ext cx="463510" cy="463510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4"/>
          <p:cNvSpPr/>
          <p:nvPr/>
        </p:nvSpPr>
        <p:spPr>
          <a:xfrm>
            <a:off x="6369725" y="3404235"/>
            <a:ext cx="138946" cy="3244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55"/>
              </a:lnSpc>
              <a:buNone/>
            </a:pPr>
            <a:r>
              <a:rPr lang="en-US" sz="2555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555" dirty="0"/>
          </a:p>
        </p:txBody>
      </p:sp>
      <p:sp>
        <p:nvSpPr>
          <p:cNvPr id="10" name="Text 5"/>
          <p:cNvSpPr/>
          <p:nvPr/>
        </p:nvSpPr>
        <p:spPr>
          <a:xfrm>
            <a:off x="6876931" y="3334703"/>
            <a:ext cx="2704148" cy="337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62"/>
              </a:lnSpc>
              <a:buNone/>
            </a:pPr>
            <a:r>
              <a:rPr lang="en-US" sz="2129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Process States</a:t>
            </a:r>
            <a:endParaRPr lang="en-US" sz="2129" dirty="0"/>
          </a:p>
        </p:txBody>
      </p:sp>
      <p:sp>
        <p:nvSpPr>
          <p:cNvPr id="11" name="Text 6"/>
          <p:cNvSpPr/>
          <p:nvPr/>
        </p:nvSpPr>
        <p:spPr>
          <a:xfrm>
            <a:off x="6876931" y="3796189"/>
            <a:ext cx="3078480" cy="19773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96"/>
              </a:lnSpc>
              <a:buNone/>
            </a:pPr>
            <a:r>
              <a:rPr lang="en-US" sz="162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Processes transition between various states like running, ready, waiting, and terminated. The kernel manages these transitions based on resource availability and system load.</a:t>
            </a:r>
            <a:endParaRPr lang="en-US" sz="1622" dirty="0"/>
          </a:p>
        </p:txBody>
      </p:sp>
      <p:sp>
        <p:nvSpPr>
          <p:cNvPr id="12" name="Shape 7"/>
          <p:cNvSpPr/>
          <p:nvPr/>
        </p:nvSpPr>
        <p:spPr>
          <a:xfrm>
            <a:off x="10161389" y="3334703"/>
            <a:ext cx="463510" cy="463510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8"/>
          <p:cNvSpPr/>
          <p:nvPr/>
        </p:nvSpPr>
        <p:spPr>
          <a:xfrm>
            <a:off x="10301049" y="3404235"/>
            <a:ext cx="184071" cy="3244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55"/>
              </a:lnSpc>
              <a:buNone/>
            </a:pPr>
            <a:r>
              <a:rPr lang="en-US" sz="2555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555" dirty="0"/>
          </a:p>
        </p:txBody>
      </p:sp>
      <p:sp>
        <p:nvSpPr>
          <p:cNvPr id="14" name="Text 9"/>
          <p:cNvSpPr/>
          <p:nvPr/>
        </p:nvSpPr>
        <p:spPr>
          <a:xfrm>
            <a:off x="10830878" y="3334703"/>
            <a:ext cx="2704148" cy="337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62"/>
              </a:lnSpc>
              <a:buNone/>
            </a:pPr>
            <a:r>
              <a:rPr lang="en-US" sz="2129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Process Scheduling</a:t>
            </a:r>
            <a:endParaRPr lang="en-US" sz="2129" dirty="0"/>
          </a:p>
        </p:txBody>
      </p:sp>
      <p:sp>
        <p:nvSpPr>
          <p:cNvPr id="15" name="Text 10"/>
          <p:cNvSpPr/>
          <p:nvPr/>
        </p:nvSpPr>
        <p:spPr>
          <a:xfrm>
            <a:off x="10830878" y="3796189"/>
            <a:ext cx="3078480" cy="16478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96"/>
              </a:lnSpc>
              <a:buNone/>
            </a:pPr>
            <a:r>
              <a:rPr lang="en-US" sz="162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Linux employs advanced scheduling algorithms to allocate CPU time fairly among running processes, optimizing performance.</a:t>
            </a:r>
            <a:endParaRPr lang="en-US" sz="1622" dirty="0"/>
          </a:p>
        </p:txBody>
      </p:sp>
      <p:sp>
        <p:nvSpPr>
          <p:cNvPr id="16" name="Shape 11"/>
          <p:cNvSpPr/>
          <p:nvPr/>
        </p:nvSpPr>
        <p:spPr>
          <a:xfrm>
            <a:off x="6207443" y="6211253"/>
            <a:ext cx="463510" cy="463510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2"/>
          <p:cNvSpPr/>
          <p:nvPr/>
        </p:nvSpPr>
        <p:spPr>
          <a:xfrm>
            <a:off x="6347341" y="6280785"/>
            <a:ext cx="183713" cy="3244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55"/>
              </a:lnSpc>
              <a:buNone/>
            </a:pPr>
            <a:r>
              <a:rPr lang="en-US" sz="2555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555" dirty="0"/>
          </a:p>
        </p:txBody>
      </p:sp>
      <p:sp>
        <p:nvSpPr>
          <p:cNvPr id="18" name="Text 13"/>
          <p:cNvSpPr/>
          <p:nvPr/>
        </p:nvSpPr>
        <p:spPr>
          <a:xfrm>
            <a:off x="6876931" y="6211253"/>
            <a:ext cx="3037642" cy="3378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62"/>
              </a:lnSpc>
              <a:buNone/>
            </a:pPr>
            <a:r>
              <a:rPr lang="en-US" sz="2129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Process Communication</a:t>
            </a:r>
            <a:endParaRPr lang="en-US" sz="2129" dirty="0"/>
          </a:p>
        </p:txBody>
      </p:sp>
      <p:sp>
        <p:nvSpPr>
          <p:cNvPr id="19" name="Text 14"/>
          <p:cNvSpPr/>
          <p:nvPr/>
        </p:nvSpPr>
        <p:spPr>
          <a:xfrm>
            <a:off x="6876931" y="6672739"/>
            <a:ext cx="7032427" cy="6591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96"/>
              </a:lnSpc>
              <a:buNone/>
            </a:pPr>
            <a:r>
              <a:rPr lang="en-US" sz="162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Processes can communicate with each other using mechanisms like pipes, shared memory, and message queues.</a:t>
            </a:r>
            <a:endParaRPr lang="en-US" sz="1622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7129" y="2299335"/>
            <a:ext cx="4940022" cy="363093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64858" y="773549"/>
            <a:ext cx="5759410" cy="7169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646"/>
              </a:lnSpc>
              <a:buNone/>
            </a:pPr>
            <a:r>
              <a:rPr lang="en-US" sz="4517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Memory Management</a:t>
            </a:r>
            <a:endParaRPr lang="en-US" sz="4517" dirty="0"/>
          </a:p>
        </p:txBody>
      </p:sp>
      <p:sp>
        <p:nvSpPr>
          <p:cNvPr id="7" name="Text 2"/>
          <p:cNvSpPr/>
          <p:nvPr/>
        </p:nvSpPr>
        <p:spPr>
          <a:xfrm>
            <a:off x="764858" y="1818323"/>
            <a:ext cx="7614285" cy="10487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53"/>
              </a:lnSpc>
              <a:buNone/>
            </a:pPr>
            <a:r>
              <a:rPr lang="en-US" sz="172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Memory management is crucial for allocating and reclaiming memory for running processes. It aims to prevent memory leaks and ensure efficient use of available resources.</a:t>
            </a:r>
            <a:endParaRPr lang="en-US" sz="1721" dirty="0"/>
          </a:p>
        </p:txBody>
      </p:sp>
      <p:sp>
        <p:nvSpPr>
          <p:cNvPr id="8" name="Shape 3"/>
          <p:cNvSpPr/>
          <p:nvPr/>
        </p:nvSpPr>
        <p:spPr>
          <a:xfrm>
            <a:off x="764858" y="3112770"/>
            <a:ext cx="7614285" cy="4343162"/>
          </a:xfrm>
          <a:prstGeom prst="roundRect">
            <a:avLst>
              <a:gd name="adj" fmla="val 211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4"/>
          <p:cNvSpPr/>
          <p:nvPr/>
        </p:nvSpPr>
        <p:spPr>
          <a:xfrm>
            <a:off x="772478" y="3120390"/>
            <a:ext cx="7599045" cy="132611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5"/>
          <p:cNvSpPr/>
          <p:nvPr/>
        </p:nvSpPr>
        <p:spPr>
          <a:xfrm>
            <a:off x="990957" y="3259098"/>
            <a:ext cx="3358753" cy="3495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53"/>
              </a:lnSpc>
              <a:buNone/>
            </a:pPr>
            <a:r>
              <a:rPr lang="en-US" sz="172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Virtual Memory</a:t>
            </a:r>
            <a:endParaRPr lang="en-US" sz="1721" dirty="0"/>
          </a:p>
        </p:txBody>
      </p:sp>
      <p:sp>
        <p:nvSpPr>
          <p:cNvPr id="11" name="Text 6"/>
          <p:cNvSpPr/>
          <p:nvPr/>
        </p:nvSpPr>
        <p:spPr>
          <a:xfrm>
            <a:off x="4794290" y="3259098"/>
            <a:ext cx="3358753" cy="10487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53"/>
              </a:lnSpc>
              <a:buNone/>
            </a:pPr>
            <a:r>
              <a:rPr lang="en-US" sz="172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a larger address space for processes than physical memory.</a:t>
            </a:r>
            <a:endParaRPr lang="en-US" sz="1721" dirty="0"/>
          </a:p>
        </p:txBody>
      </p:sp>
      <p:sp>
        <p:nvSpPr>
          <p:cNvPr id="12" name="Shape 7"/>
          <p:cNvSpPr/>
          <p:nvPr/>
        </p:nvSpPr>
        <p:spPr>
          <a:xfrm>
            <a:off x="772478" y="4446508"/>
            <a:ext cx="7599045" cy="167568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8"/>
          <p:cNvSpPr/>
          <p:nvPr/>
        </p:nvSpPr>
        <p:spPr>
          <a:xfrm>
            <a:off x="990957" y="4585216"/>
            <a:ext cx="3358753" cy="3495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53"/>
              </a:lnSpc>
              <a:buNone/>
            </a:pPr>
            <a:r>
              <a:rPr lang="en-US" sz="172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Paging</a:t>
            </a:r>
            <a:endParaRPr lang="en-US" sz="1721" dirty="0"/>
          </a:p>
        </p:txBody>
      </p:sp>
      <p:sp>
        <p:nvSpPr>
          <p:cNvPr id="14" name="Text 9"/>
          <p:cNvSpPr/>
          <p:nvPr/>
        </p:nvSpPr>
        <p:spPr>
          <a:xfrm>
            <a:off x="4794290" y="4585216"/>
            <a:ext cx="3358753" cy="13982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53"/>
              </a:lnSpc>
              <a:buNone/>
            </a:pPr>
            <a:r>
              <a:rPr lang="en-US" sz="172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Divides memory into fixed-size units called pages, allowing for efficient memory allocation and swapping.</a:t>
            </a:r>
            <a:endParaRPr lang="en-US" sz="1721" dirty="0"/>
          </a:p>
        </p:txBody>
      </p:sp>
      <p:sp>
        <p:nvSpPr>
          <p:cNvPr id="15" name="Shape 10"/>
          <p:cNvSpPr/>
          <p:nvPr/>
        </p:nvSpPr>
        <p:spPr>
          <a:xfrm>
            <a:off x="772478" y="6122194"/>
            <a:ext cx="7599045" cy="132611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1"/>
          <p:cNvSpPr/>
          <p:nvPr/>
        </p:nvSpPr>
        <p:spPr>
          <a:xfrm>
            <a:off x="990957" y="6260902"/>
            <a:ext cx="3358753" cy="3495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53"/>
              </a:lnSpc>
              <a:buNone/>
            </a:pPr>
            <a:r>
              <a:rPr lang="en-US" sz="172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Memory Allocation</a:t>
            </a:r>
            <a:endParaRPr lang="en-US" sz="1721" dirty="0"/>
          </a:p>
        </p:txBody>
      </p:sp>
      <p:sp>
        <p:nvSpPr>
          <p:cNvPr id="17" name="Text 12"/>
          <p:cNvSpPr/>
          <p:nvPr/>
        </p:nvSpPr>
        <p:spPr>
          <a:xfrm>
            <a:off x="4794290" y="6260902"/>
            <a:ext cx="3358753" cy="10487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53"/>
              </a:lnSpc>
              <a:buNone/>
            </a:pPr>
            <a:r>
              <a:rPr lang="en-US" sz="172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Kernel manages how processes request and receive memory, ensuring that no conflicts occur.</a:t>
            </a:r>
            <a:endParaRPr lang="en-US" sz="172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7488" y="634365"/>
            <a:ext cx="4919305" cy="696087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721519"/>
            <a:ext cx="5954197" cy="7442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860"/>
              </a:lnSpc>
              <a:buNone/>
            </a:pPr>
            <a:r>
              <a:rPr lang="en-US" sz="4688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File System</a:t>
            </a:r>
            <a:endParaRPr lang="en-US" sz="4688" dirty="0"/>
          </a:p>
        </p:txBody>
      </p:sp>
      <p:sp>
        <p:nvSpPr>
          <p:cNvPr id="7" name="Text 2"/>
          <p:cNvSpPr/>
          <p:nvPr/>
        </p:nvSpPr>
        <p:spPr>
          <a:xfrm>
            <a:off x="793790" y="1805940"/>
            <a:ext cx="7556421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file system organizes and manages files and directories on disk, allowing for efficient storage and retrieval of data. It also provides a hierarchical structure that makes navigating files easy.</a:t>
            </a:r>
            <a:endParaRPr lang="en-US" sz="1786" dirty="0"/>
          </a:p>
        </p:txBody>
      </p:sp>
      <p:sp>
        <p:nvSpPr>
          <p:cNvPr id="8" name="Shape 3"/>
          <p:cNvSpPr/>
          <p:nvPr/>
        </p:nvSpPr>
        <p:spPr>
          <a:xfrm>
            <a:off x="793790" y="3149798"/>
            <a:ext cx="3664863" cy="2428637"/>
          </a:xfrm>
          <a:prstGeom prst="roundRect">
            <a:avLst>
              <a:gd name="adj" fmla="val 392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4"/>
          <p:cNvSpPr/>
          <p:nvPr/>
        </p:nvSpPr>
        <p:spPr>
          <a:xfrm>
            <a:off x="1028224" y="3384232"/>
            <a:ext cx="2977039" cy="3720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30"/>
              </a:lnSpc>
              <a:buNone/>
            </a:pPr>
            <a:r>
              <a:rPr lang="en-US" sz="2344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Ext4</a:t>
            </a:r>
            <a:endParaRPr lang="en-US" sz="2344" dirty="0"/>
          </a:p>
        </p:txBody>
      </p:sp>
      <p:sp>
        <p:nvSpPr>
          <p:cNvPr id="10" name="Text 5"/>
          <p:cNvSpPr/>
          <p:nvPr/>
        </p:nvSpPr>
        <p:spPr>
          <a:xfrm>
            <a:off x="1028224" y="3892391"/>
            <a:ext cx="3195995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widely used journaling file system that provides fast performance and data integrity.</a:t>
            </a:r>
            <a:endParaRPr lang="en-US" sz="1786" dirty="0"/>
          </a:p>
        </p:txBody>
      </p:sp>
      <p:sp>
        <p:nvSpPr>
          <p:cNvPr id="11" name="Shape 6"/>
          <p:cNvSpPr/>
          <p:nvPr/>
        </p:nvSpPr>
        <p:spPr>
          <a:xfrm>
            <a:off x="4685467" y="3149798"/>
            <a:ext cx="3664863" cy="2428637"/>
          </a:xfrm>
          <a:prstGeom prst="roundRect">
            <a:avLst>
              <a:gd name="adj" fmla="val 392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7"/>
          <p:cNvSpPr/>
          <p:nvPr/>
        </p:nvSpPr>
        <p:spPr>
          <a:xfrm>
            <a:off x="4919901" y="3384232"/>
            <a:ext cx="2977039" cy="3720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30"/>
              </a:lnSpc>
              <a:buNone/>
            </a:pPr>
            <a:r>
              <a:rPr lang="en-US" sz="2344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XFS</a:t>
            </a:r>
            <a:endParaRPr lang="en-US" sz="2344" dirty="0"/>
          </a:p>
        </p:txBody>
      </p:sp>
      <p:sp>
        <p:nvSpPr>
          <p:cNvPr id="13" name="Text 8"/>
          <p:cNvSpPr/>
          <p:nvPr/>
        </p:nvSpPr>
        <p:spPr>
          <a:xfrm>
            <a:off x="4919901" y="3892391"/>
            <a:ext cx="3195995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high-performance file system that's commonly used for large file systems and databases.</a:t>
            </a:r>
            <a:endParaRPr lang="en-US" sz="1786" dirty="0"/>
          </a:p>
        </p:txBody>
      </p:sp>
      <p:sp>
        <p:nvSpPr>
          <p:cNvPr id="14" name="Shape 9"/>
          <p:cNvSpPr/>
          <p:nvPr/>
        </p:nvSpPr>
        <p:spPr>
          <a:xfrm>
            <a:off x="793790" y="5805249"/>
            <a:ext cx="7556421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0"/>
          <p:cNvSpPr/>
          <p:nvPr/>
        </p:nvSpPr>
        <p:spPr>
          <a:xfrm>
            <a:off x="1028224" y="6039683"/>
            <a:ext cx="2977039" cy="3720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30"/>
              </a:lnSpc>
              <a:buNone/>
            </a:pPr>
            <a:r>
              <a:rPr lang="en-US" sz="2344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Btrfs</a:t>
            </a:r>
            <a:endParaRPr lang="en-US" sz="2344" dirty="0"/>
          </a:p>
        </p:txBody>
      </p:sp>
      <p:sp>
        <p:nvSpPr>
          <p:cNvPr id="16" name="Text 11"/>
          <p:cNvSpPr/>
          <p:nvPr/>
        </p:nvSpPr>
        <p:spPr>
          <a:xfrm>
            <a:off x="1028224" y="6547842"/>
            <a:ext cx="7087553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modern file system that offers features like snapshots, data deduplication, and copy-on-write.</a:t>
            </a:r>
            <a:endParaRPr lang="en-US" sz="1786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9865" y="2120741"/>
            <a:ext cx="4974669" cy="398811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16280" y="563523"/>
            <a:ext cx="5372219" cy="671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88"/>
              </a:lnSpc>
              <a:buNone/>
            </a:pPr>
            <a:r>
              <a:rPr lang="en-US" sz="423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Networking</a:t>
            </a:r>
            <a:endParaRPr lang="en-US" sz="4230" dirty="0"/>
          </a:p>
        </p:txBody>
      </p:sp>
      <p:sp>
        <p:nvSpPr>
          <p:cNvPr id="7" name="Text 2"/>
          <p:cNvSpPr/>
          <p:nvPr/>
        </p:nvSpPr>
        <p:spPr>
          <a:xfrm>
            <a:off x="716280" y="1541978"/>
            <a:ext cx="7711440" cy="9822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8"/>
              </a:lnSpc>
              <a:buNone/>
            </a:pPr>
            <a:r>
              <a:rPr lang="en-US" sz="161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Linux offers a powerful and versatile network stack that supports various protocols and network interfaces. It's crucial for communication between computers and access to online resources.</a:t>
            </a:r>
            <a:endParaRPr lang="en-US" sz="1611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280" y="2754392"/>
            <a:ext cx="1023223" cy="163722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046446" y="2958941"/>
            <a:ext cx="3007400" cy="3357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44"/>
              </a:lnSpc>
              <a:buNone/>
            </a:pPr>
            <a:r>
              <a:rPr lang="en-US" sz="2115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Network Interface Cards</a:t>
            </a:r>
            <a:endParaRPr lang="en-US" sz="2115" dirty="0"/>
          </a:p>
        </p:txBody>
      </p:sp>
      <p:sp>
        <p:nvSpPr>
          <p:cNvPr id="10" name="Text 4"/>
          <p:cNvSpPr/>
          <p:nvPr/>
        </p:nvSpPr>
        <p:spPr>
          <a:xfrm>
            <a:off x="2046446" y="3417451"/>
            <a:ext cx="6381274" cy="6548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78"/>
              </a:lnSpc>
              <a:buNone/>
            </a:pPr>
            <a:r>
              <a:rPr lang="en-US" sz="161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Physical hardware components that allow computers to connect to a network.</a:t>
            </a:r>
            <a:endParaRPr lang="en-US" sz="1611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280" y="4391620"/>
            <a:ext cx="1023223" cy="163722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046446" y="4596170"/>
            <a:ext cx="2686050" cy="3357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44"/>
              </a:lnSpc>
              <a:buNone/>
            </a:pPr>
            <a:r>
              <a:rPr lang="en-US" sz="2115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Network Protocols</a:t>
            </a:r>
            <a:endParaRPr lang="en-US" sz="2115" dirty="0"/>
          </a:p>
        </p:txBody>
      </p:sp>
      <p:sp>
        <p:nvSpPr>
          <p:cNvPr id="13" name="Text 6"/>
          <p:cNvSpPr/>
          <p:nvPr/>
        </p:nvSpPr>
        <p:spPr>
          <a:xfrm>
            <a:off x="2046446" y="5054679"/>
            <a:ext cx="6381274" cy="6548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78"/>
              </a:lnSpc>
              <a:buNone/>
            </a:pPr>
            <a:r>
              <a:rPr lang="en-US" sz="161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 rules and procedures that govern communication between devices on a network.</a:t>
            </a:r>
            <a:endParaRPr lang="en-US" sz="1611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280" y="6028849"/>
            <a:ext cx="1023223" cy="163722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2046446" y="6233398"/>
            <a:ext cx="2686050" cy="3357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44"/>
              </a:lnSpc>
              <a:buNone/>
            </a:pPr>
            <a:r>
              <a:rPr lang="en-US" sz="2115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Network Services</a:t>
            </a:r>
            <a:endParaRPr lang="en-US" sz="2115" dirty="0"/>
          </a:p>
        </p:txBody>
      </p:sp>
      <p:sp>
        <p:nvSpPr>
          <p:cNvPr id="16" name="Text 8"/>
          <p:cNvSpPr/>
          <p:nvPr/>
        </p:nvSpPr>
        <p:spPr>
          <a:xfrm>
            <a:off x="2046446" y="6691908"/>
            <a:ext cx="6381274" cy="6548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78"/>
              </a:lnSpc>
              <a:buNone/>
            </a:pPr>
            <a:r>
              <a:rPr lang="en-US" sz="161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Software applications that provide specific network functionalities, such as web servers and mail servers.</a:t>
            </a:r>
            <a:endParaRPr lang="en-US" sz="161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21637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7371" y="262057"/>
            <a:ext cx="3355538" cy="209752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34020" y="3365302"/>
            <a:ext cx="5505569" cy="6881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19"/>
              </a:lnSpc>
              <a:buNone/>
            </a:pPr>
            <a:r>
              <a:rPr lang="en-US" sz="4335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Security</a:t>
            </a:r>
            <a:endParaRPr lang="en-US" sz="4335" dirty="0"/>
          </a:p>
        </p:txBody>
      </p:sp>
      <p:sp>
        <p:nvSpPr>
          <p:cNvPr id="7" name="Text 2"/>
          <p:cNvSpPr/>
          <p:nvPr/>
        </p:nvSpPr>
        <p:spPr>
          <a:xfrm>
            <a:off x="734020" y="4368046"/>
            <a:ext cx="13162359" cy="6712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42"/>
              </a:lnSpc>
              <a:buNone/>
            </a:pPr>
            <a:r>
              <a:rPr lang="en-US" sz="165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Linux is renowned for its robust security features, including user management, access control, and firewalls. It protects the system from unauthorized access and malicious threats.</a:t>
            </a:r>
            <a:endParaRPr lang="en-US" sz="1651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020" y="5275183"/>
            <a:ext cx="524232" cy="524232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34020" y="6009084"/>
            <a:ext cx="2752725" cy="3440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09"/>
              </a:lnSpc>
              <a:buNone/>
            </a:pPr>
            <a:r>
              <a:rPr lang="en-US" sz="2168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Firewalls</a:t>
            </a:r>
            <a:endParaRPr lang="en-US" sz="2168" dirty="0"/>
          </a:p>
        </p:txBody>
      </p:sp>
      <p:sp>
        <p:nvSpPr>
          <p:cNvPr id="10" name="Text 4"/>
          <p:cNvSpPr/>
          <p:nvPr/>
        </p:nvSpPr>
        <p:spPr>
          <a:xfrm>
            <a:off x="734020" y="6478905"/>
            <a:ext cx="4177665" cy="10069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42"/>
              </a:lnSpc>
              <a:buNone/>
            </a:pPr>
            <a:r>
              <a:rPr lang="en-US" sz="165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Filter network traffic based on predefined rules, preventing unauthorized access and malicious attacks.</a:t>
            </a:r>
            <a:endParaRPr lang="en-US" sz="1651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6248" y="5275183"/>
            <a:ext cx="524232" cy="524232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226248" y="6009084"/>
            <a:ext cx="2752725" cy="3440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09"/>
              </a:lnSpc>
              <a:buNone/>
            </a:pPr>
            <a:r>
              <a:rPr lang="en-US" sz="2168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User Permissions</a:t>
            </a:r>
            <a:endParaRPr lang="en-US" sz="2168" dirty="0"/>
          </a:p>
        </p:txBody>
      </p:sp>
      <p:sp>
        <p:nvSpPr>
          <p:cNvPr id="13" name="Text 6"/>
          <p:cNvSpPr/>
          <p:nvPr/>
        </p:nvSpPr>
        <p:spPr>
          <a:xfrm>
            <a:off x="5226248" y="6478905"/>
            <a:ext cx="4177784" cy="10069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42"/>
              </a:lnSpc>
              <a:buNone/>
            </a:pPr>
            <a:r>
              <a:rPr lang="en-US" sz="165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Control access to files and resources based on user identity and assigned permissions.</a:t>
            </a:r>
            <a:endParaRPr lang="en-US" sz="1651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8596" y="5275183"/>
            <a:ext cx="524232" cy="524232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718596" y="6009084"/>
            <a:ext cx="2752725" cy="3440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09"/>
              </a:lnSpc>
              <a:buNone/>
            </a:pPr>
            <a:r>
              <a:rPr lang="en-US" sz="2168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Security Updates</a:t>
            </a:r>
            <a:endParaRPr lang="en-US" sz="2168" dirty="0"/>
          </a:p>
        </p:txBody>
      </p:sp>
      <p:sp>
        <p:nvSpPr>
          <p:cNvPr id="16" name="Text 8"/>
          <p:cNvSpPr/>
          <p:nvPr/>
        </p:nvSpPr>
        <p:spPr>
          <a:xfrm>
            <a:off x="9718596" y="6478905"/>
            <a:ext cx="4177665" cy="10069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42"/>
              </a:lnSpc>
              <a:buNone/>
            </a:pPr>
            <a:r>
              <a:rPr lang="en-US" sz="165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Regular updates patch vulnerabilities and security holes, protecting the system from new threats.</a:t>
            </a:r>
            <a:endParaRPr lang="en-US" sz="165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7488" y="2306955"/>
            <a:ext cx="4919305" cy="361569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3028236"/>
            <a:ext cx="5954197" cy="7442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860"/>
              </a:lnSpc>
              <a:buNone/>
            </a:pPr>
            <a:r>
              <a:rPr lang="en-US" sz="4688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Conclusion</a:t>
            </a:r>
            <a:endParaRPr lang="en-US" sz="4688" dirty="0"/>
          </a:p>
        </p:txBody>
      </p:sp>
      <p:sp>
        <p:nvSpPr>
          <p:cNvPr id="7" name="Text 2"/>
          <p:cNvSpPr/>
          <p:nvPr/>
        </p:nvSpPr>
        <p:spPr>
          <a:xfrm>
            <a:off x="793790" y="4112657"/>
            <a:ext cx="7556421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Linux architecture is a testament to its design principles of flexibility, stability, and security. It's a powerful and versatile platform, suitable for a wide range of applications and environments.</a:t>
            </a:r>
            <a:endParaRPr lang="en-US" sz="1786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605</Words>
  <Application>Microsoft Office PowerPoint</Application>
  <PresentationFormat>Custom</PresentationFormat>
  <Paragraphs>63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Inter</vt:lpstr>
      <vt:lpstr>Petrona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ISS - Ram Mohan</cp:lastModifiedBy>
  <cp:revision>2</cp:revision>
  <dcterms:created xsi:type="dcterms:W3CDTF">2024-08-20T12:53:06Z</dcterms:created>
  <dcterms:modified xsi:type="dcterms:W3CDTF">2024-08-20T12:55:50Z</dcterms:modified>
</cp:coreProperties>
</file>